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3"/>
  </p:notesMasterIdLst>
  <p:sldIdLst>
    <p:sldId id="279" r:id="rId2"/>
  </p:sldIdLst>
  <p:sldSz cx="6858000" cy="9906000" type="A4"/>
  <p:notesSz cx="6807200" cy="99393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3B3BC3"/>
    <a:srgbClr val="B9BBDF"/>
    <a:srgbClr val="CCFFFF"/>
    <a:srgbClr val="66FFFF"/>
    <a:srgbClr val="FFFFCC"/>
    <a:srgbClr val="FFFF66"/>
    <a:srgbClr val="FF781D"/>
    <a:srgbClr val="00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24" autoAdjust="0"/>
    <p:restoredTop sz="94803" autoAdjust="0"/>
  </p:normalViewPr>
  <p:slideViewPr>
    <p:cSldViewPr>
      <p:cViewPr varScale="1">
        <p:scale>
          <a:sx n="48" d="100"/>
          <a:sy n="48" d="100"/>
        </p:scale>
        <p:origin x="2532" y="4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2"/>
            <a:ext cx="2949786" cy="496967"/>
          </a:xfrm>
          <a:prstGeom prst="rect">
            <a:avLst/>
          </a:prstGeom>
        </p:spPr>
        <p:txBody>
          <a:bodyPr vert="horz" lIns="91036" tIns="45517" rIns="91036" bIns="4551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4" y="2"/>
            <a:ext cx="2949786" cy="496967"/>
          </a:xfrm>
          <a:prstGeom prst="rect">
            <a:avLst/>
          </a:prstGeom>
        </p:spPr>
        <p:txBody>
          <a:bodyPr vert="horz" lIns="91036" tIns="45517" rIns="91036" bIns="45517" rtlCol="0"/>
          <a:lstStyle>
            <a:lvl1pPr algn="r">
              <a:defRPr sz="1200"/>
            </a:lvl1pPr>
          </a:lstStyle>
          <a:p>
            <a:fld id="{9AB89194-E5DC-4814-BF39-6FA4F7233B0E}" type="datetimeFigureOut">
              <a:rPr lang="en-US" smtClean="0"/>
              <a:pPr/>
              <a:t>11/14/2025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2963" y="746125"/>
            <a:ext cx="258127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6" tIns="45517" rIns="91036" bIns="4551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21190"/>
            <a:ext cx="5445760" cy="4472703"/>
          </a:xfrm>
          <a:prstGeom prst="rect">
            <a:avLst/>
          </a:prstGeom>
        </p:spPr>
        <p:txBody>
          <a:bodyPr vert="horz" lIns="91036" tIns="45517" rIns="91036" bIns="4551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440650"/>
            <a:ext cx="2949786" cy="496967"/>
          </a:xfrm>
          <a:prstGeom prst="rect">
            <a:avLst/>
          </a:prstGeom>
        </p:spPr>
        <p:txBody>
          <a:bodyPr vert="horz" lIns="91036" tIns="45517" rIns="91036" bIns="4551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4" y="9440650"/>
            <a:ext cx="2949786" cy="496967"/>
          </a:xfrm>
          <a:prstGeom prst="rect">
            <a:avLst/>
          </a:prstGeom>
        </p:spPr>
        <p:txBody>
          <a:bodyPr vert="horz" lIns="91036" tIns="45517" rIns="91036" bIns="45517" rtlCol="0" anchor="b"/>
          <a:lstStyle>
            <a:lvl1pPr algn="r">
              <a:defRPr sz="1200"/>
            </a:lvl1pPr>
          </a:lstStyle>
          <a:p>
            <a:fld id="{226F3F1D-5591-4DE9-8457-4F3AA6B7D7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01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6F3F1D-5591-4DE9-8457-4F3AA6B7D78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722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AB356-047C-4D8D-9113-F9F2B5F42B72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47052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7379D7-2654-46F2-8132-768ACF6A4FA0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0462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5345F-BC79-4AB4-A71A-EABDA3B97DF4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6066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11692-0AAE-47F3-85A6-13973D35BD6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9879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48ABB-AAAF-46F4-8683-82D01611C25C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354213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1E0E-952B-4368-9140-94CCDEB39DD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3214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EE31BE-8B3F-4B03-9C1D-A0E36DD9D8D1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908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DE02-AC28-41E5-A4D8-DE7384918366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1933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DC29E-AEE0-4E2A-B0D1-12D8F0CAD996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45299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FE7B00-01CE-447F-9688-D1A0833B1845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90241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3E5C4-1015-4D90-8E31-4D0D003AA5F1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963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CEB8B-2B18-405E-96C4-C5B9C5CCAE72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71991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209286" y="4326370"/>
            <a:ext cx="6400800" cy="1015663"/>
          </a:xfrm>
          <a:prstGeom prst="rect">
            <a:avLst/>
          </a:prstGeom>
          <a:noFill/>
          <a:ln w="9525" cmpd="dbl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</a:rPr>
              <a:t>Project :	</a:t>
            </a:r>
            <a:r>
              <a:rPr lang="en-IN" sz="1200" b="1" dirty="0">
                <a:latin typeface="Cambria" panose="02040503050406030204" pitchFamily="18" charset="0"/>
                <a:ea typeface="Cambria" panose="02040503050406030204" pitchFamily="18" charset="0"/>
              </a:rPr>
              <a:t>Construction of In- stream Storage Structures at </a:t>
            </a:r>
            <a:r>
              <a:rPr lang="en-IN" sz="1200" b="1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Kukedmal</a:t>
            </a:r>
            <a:r>
              <a:rPr lang="en-IN" sz="1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across river Tel including Hydro-Mechanical Works</a:t>
            </a:r>
            <a:r>
              <a:rPr lang="en-IN" sz="1200" b="1" dirty="0">
                <a:latin typeface="Cambria" panose="02040503050406030204" pitchFamily="18" charset="0"/>
                <a:ea typeface="Cambria" panose="02040503050406030204" pitchFamily="18" charset="0"/>
              </a:rPr>
              <a:t>, Power Connectivity </a:t>
            </a:r>
            <a:r>
              <a:rPr lang="en-IN" sz="1200" b="1" dirty="0" err="1">
                <a:latin typeface="Cambria" panose="02040503050406030204" pitchFamily="18" charset="0"/>
                <a:ea typeface="Cambria" panose="02040503050406030204" pitchFamily="18" charset="0"/>
              </a:rPr>
              <a:t>Works,Road</a:t>
            </a:r>
            <a:r>
              <a:rPr lang="en-IN" sz="1200" b="1" dirty="0">
                <a:latin typeface="Cambria" panose="02040503050406030204" pitchFamily="18" charset="0"/>
                <a:ea typeface="Cambria" panose="02040503050406030204" pitchFamily="18" charset="0"/>
              </a:rPr>
              <a:t> Connectivity, Staff Quarters including Design and estimate of all Components with Operation and Maintenance of the project for a Period of five years or five Flood Seasons whichever </a:t>
            </a:r>
          </a:p>
          <a:p>
            <a:pPr algn="just"/>
            <a:r>
              <a:rPr lang="en-IN" sz="1200" b="1" dirty="0">
                <a:latin typeface="Cambria" panose="02040503050406030204" pitchFamily="18" charset="0"/>
                <a:ea typeface="Cambria" panose="02040503050406030204" pitchFamily="18" charset="0"/>
              </a:rPr>
              <a:t>is more after successful  commissioning of the project</a:t>
            </a:r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-228600" y="455613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 dirty="0">
              <a:latin typeface="Cambria" pitchFamily="18" charset="0"/>
            </a:endParaRP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228600" y="8229600"/>
            <a:ext cx="6386177" cy="1292662"/>
          </a:xfrm>
          <a:prstGeom prst="rect">
            <a:avLst/>
          </a:prstGeom>
          <a:noFill/>
          <a:ln w="19050" cmpd="dbl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400" b="1" i="1" dirty="0">
                <a:latin typeface="Cambria" pitchFamily="18" charset="0"/>
              </a:rPr>
              <a:t>Submitted by:</a:t>
            </a:r>
          </a:p>
          <a:p>
            <a:endParaRPr lang="en-US" sz="400" b="1" i="1" dirty="0">
              <a:latin typeface="Cambria" pitchFamily="18" charset="0"/>
            </a:endParaRPr>
          </a:p>
          <a:p>
            <a:r>
              <a:rPr lang="en-US" sz="1600" b="1" dirty="0">
                <a:solidFill>
                  <a:srgbClr val="002060"/>
                </a:solidFill>
                <a:latin typeface="Cambria" pitchFamily="18" charset="0"/>
              </a:rPr>
              <a:t>DILIP BUILDCON LIMITED</a:t>
            </a:r>
          </a:p>
          <a:p>
            <a:r>
              <a:rPr lang="en-US" sz="1100" dirty="0">
                <a:latin typeface="Cambria" pitchFamily="18" charset="0"/>
              </a:rPr>
              <a:t>Plot No-5 Inside Govind Narayan Singh Gate, Chuna Bhatti, Kolar Road </a:t>
            </a:r>
          </a:p>
          <a:p>
            <a:r>
              <a:rPr lang="en-US" sz="1100" dirty="0">
                <a:latin typeface="Cambria" pitchFamily="18" charset="0"/>
              </a:rPr>
              <a:t>Bhopal -462016 (M.P.)</a:t>
            </a:r>
          </a:p>
          <a:p>
            <a:r>
              <a:rPr lang="en-US" sz="1100" dirty="0">
                <a:latin typeface="Cambria" pitchFamily="18" charset="0"/>
              </a:rPr>
              <a:t>Ph.-0755-4029999, Fax : 0755-4029998</a:t>
            </a:r>
          </a:p>
          <a:p>
            <a:r>
              <a:rPr lang="en-US" sz="1100" dirty="0">
                <a:latin typeface="Cambria" pitchFamily="18" charset="0"/>
              </a:rPr>
              <a:t>Email: tender@dilipbuildcon.co.in, </a:t>
            </a:r>
            <a:endParaRPr lang="en-US" sz="2000" dirty="0">
              <a:latin typeface="Cambria" pitchFamily="18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866307" y="194003"/>
            <a:ext cx="3886200" cy="49244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r">
              <a:spcBef>
                <a:spcPts val="0"/>
              </a:spcBef>
            </a:pPr>
            <a:r>
              <a:rPr lang="en-US" sz="1300" b="1" dirty="0">
                <a:solidFill>
                  <a:srgbClr val="0070C0"/>
                </a:solidFill>
                <a:latin typeface="Cambria" panose="02040503050406030204" pitchFamily="18" charset="0"/>
              </a:rPr>
              <a:t>Online Bid Due Date : 12.11.2025</a:t>
            </a:r>
          </a:p>
          <a:p>
            <a:pPr algn="r">
              <a:spcBef>
                <a:spcPts val="0"/>
              </a:spcBef>
            </a:pPr>
            <a:endParaRPr lang="en-US" sz="1300" b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200025" y="5548587"/>
            <a:ext cx="6410661" cy="846386"/>
          </a:xfrm>
          <a:prstGeom prst="rect">
            <a:avLst/>
          </a:prstGeom>
          <a:noFill/>
          <a:ln w="19050" cmpd="dbl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endParaRPr lang="en-US" sz="700" b="1" u="sng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just"/>
            <a:r>
              <a:rPr lang="en-US" sz="1400" b="1" u="sng" dirty="0">
                <a:latin typeface="Cambria" panose="02040503050406030204" pitchFamily="18" charset="0"/>
                <a:ea typeface="Cambria" panose="02040503050406030204" pitchFamily="18" charset="0"/>
              </a:rPr>
              <a:t>Content Inside (in original) as per Clause 7 GENERAL INSTRUCTIONS-7.16 </a:t>
            </a:r>
            <a:r>
              <a:rPr lang="en-US" sz="1200" b="1" u="sng" dirty="0">
                <a:latin typeface="Cambria" panose="02040503050406030204" pitchFamily="18" charset="0"/>
                <a:ea typeface="Cambria" panose="02040503050406030204" pitchFamily="18" charset="0"/>
              </a:rPr>
              <a:t>:</a:t>
            </a:r>
            <a:r>
              <a:rPr lang="en-US" sz="12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400050" indent="-400050" algn="just">
              <a:buFont typeface="+mj-lt"/>
              <a:buAutoNum type="romanLcPeriod"/>
            </a:pPr>
            <a:r>
              <a:rPr lang="en-US" sz="1600" dirty="0">
                <a:latin typeface="Cambria" panose="02040503050406030204" pitchFamily="18" charset="0"/>
                <a:ea typeface="Cambria" panose="02040503050406030204" pitchFamily="18" charset="0"/>
              </a:rPr>
              <a:t>Original Bank Guarantee For EMD </a:t>
            </a:r>
          </a:p>
          <a:p>
            <a:pPr algn="just"/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930D6811-EE79-6F47-695D-0A0B71C78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976" y="220662"/>
            <a:ext cx="329122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342900" indent="-342900" algn="ctr"/>
            <a:r>
              <a:rPr lang="en-IN" sz="2000" b="1" dirty="0">
                <a:solidFill>
                  <a:srgbClr val="800000"/>
                </a:solidFill>
                <a:latin typeface="Cambria" panose="02040503050406030204" pitchFamily="18" charset="0"/>
                <a:cs typeface="+mn-cs"/>
              </a:rPr>
              <a:t>“</a:t>
            </a:r>
            <a:r>
              <a:rPr lang="en-IN" sz="1600" b="1" dirty="0">
                <a:solidFill>
                  <a:srgbClr val="800000"/>
                </a:solidFill>
                <a:latin typeface="Cambria" panose="02040503050406030204" pitchFamily="18" charset="0"/>
                <a:cs typeface="+mn-cs"/>
              </a:rPr>
              <a:t>Documents in Physical Form</a:t>
            </a:r>
            <a:r>
              <a:rPr lang="en-IN" sz="2000" b="1" dirty="0">
                <a:solidFill>
                  <a:srgbClr val="800000"/>
                </a:solidFill>
                <a:latin typeface="Cambria" panose="02040503050406030204" pitchFamily="18" charset="0"/>
                <a:cs typeface="+mn-cs"/>
              </a:rPr>
              <a:t>”</a:t>
            </a: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8486609"/>
            <a:ext cx="1380936" cy="778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E4CB36-0F0F-6343-3F57-F33E228EE3D0}"/>
              </a:ext>
            </a:extLst>
          </p:cNvPr>
          <p:cNvSpPr txBox="1"/>
          <p:nvPr/>
        </p:nvSpPr>
        <p:spPr>
          <a:xfrm>
            <a:off x="457200" y="914880"/>
            <a:ext cx="58767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6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Department  of Water Resources </a:t>
            </a:r>
          </a:p>
          <a:p>
            <a:pPr algn="ctr"/>
            <a:r>
              <a:rPr lang="en-IN" sz="16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Govt. of Odisha./OCC Ltd </a:t>
            </a:r>
          </a:p>
          <a:p>
            <a:pPr algn="ctr"/>
            <a:r>
              <a:rPr lang="en-IN" sz="1600" b="1" dirty="0">
                <a:solidFill>
                  <a:schemeClr val="accent5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BID identification No. OCCL-LSSP/01/2025-26</a:t>
            </a:r>
          </a:p>
        </p:txBody>
      </p:sp>
      <p:pic>
        <p:nvPicPr>
          <p:cNvPr id="5" name="Picture 4" descr="Download Hydro Power Royalty-Free Stock Video Clips - Storyblocks">
            <a:extLst>
              <a:ext uri="{FF2B5EF4-FFF2-40B4-BE49-F238E27FC236}">
                <a16:creationId xmlns:a16="http://schemas.microsoft.com/office/drawing/2014/main" id="{5267DD5A-BE82-E167-AA43-8F359D5A6C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236" y="2020673"/>
            <a:ext cx="6410661" cy="20486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8E73CB-737B-78D2-4A22-C551B80A429C}"/>
              </a:ext>
            </a:extLst>
          </p:cNvPr>
          <p:cNvSpPr txBox="1"/>
          <p:nvPr/>
        </p:nvSpPr>
        <p:spPr>
          <a:xfrm>
            <a:off x="209418" y="6677727"/>
            <a:ext cx="6372298" cy="1323439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IN" sz="1600" dirty="0">
                <a:latin typeface="Cambria" panose="02040503050406030204" pitchFamily="18" charset="0"/>
                <a:ea typeface="Cambria" panose="02040503050406030204" pitchFamily="18" charset="0"/>
              </a:rPr>
              <a:t>To, </a:t>
            </a:r>
          </a:p>
          <a:p>
            <a:r>
              <a:rPr lang="en-IN" sz="1600" dirty="0">
                <a:latin typeface="Cambria" panose="02040503050406030204" pitchFamily="18" charset="0"/>
                <a:ea typeface="Cambria" panose="02040503050406030204" pitchFamily="18" charset="0"/>
              </a:rPr>
              <a:t>Managing Director , </a:t>
            </a:r>
          </a:p>
          <a:p>
            <a:r>
              <a:rPr lang="en-IN" sz="1600" dirty="0">
                <a:latin typeface="Cambria" panose="02040503050406030204" pitchFamily="18" charset="0"/>
                <a:ea typeface="Cambria" panose="02040503050406030204" pitchFamily="18" charset="0"/>
              </a:rPr>
              <a:t>Odisha construction Corporation Bhubaneswar </a:t>
            </a:r>
          </a:p>
          <a:p>
            <a:r>
              <a:rPr lang="en-IN" sz="1600" dirty="0">
                <a:latin typeface="Cambria" panose="02040503050406030204" pitchFamily="18" charset="0"/>
                <a:ea typeface="Cambria" panose="02040503050406030204" pitchFamily="18" charset="0"/>
              </a:rPr>
              <a:t>unit VIII , </a:t>
            </a:r>
            <a:r>
              <a:rPr lang="en-IN" sz="1600" dirty="0" err="1">
                <a:latin typeface="Cambria" panose="02040503050406030204" pitchFamily="18" charset="0"/>
                <a:ea typeface="Cambria" panose="02040503050406030204" pitchFamily="18" charset="0"/>
              </a:rPr>
              <a:t>Gopabandhu</a:t>
            </a:r>
            <a:r>
              <a:rPr lang="en-IN" sz="1600" dirty="0">
                <a:latin typeface="Cambria" panose="02040503050406030204" pitchFamily="18" charset="0"/>
                <a:ea typeface="Cambria" panose="02040503050406030204" pitchFamily="18" charset="0"/>
              </a:rPr>
              <a:t> Nagar , Bhubaneswar, Odisha,   </a:t>
            </a:r>
          </a:p>
          <a:p>
            <a:r>
              <a:rPr lang="en-IN" sz="1600" dirty="0">
                <a:latin typeface="Cambria" panose="02040503050406030204" pitchFamily="18" charset="0"/>
                <a:ea typeface="Cambria" panose="02040503050406030204" pitchFamily="18" charset="0"/>
              </a:rPr>
              <a:t>PIN-751012</a:t>
            </a:r>
          </a:p>
        </p:txBody>
      </p:sp>
    </p:spTree>
    <p:extLst>
      <p:ext uri="{BB962C8B-B14F-4D97-AF65-F5344CB8AC3E}">
        <p14:creationId xmlns:p14="http://schemas.microsoft.com/office/powerpoint/2010/main" val="3425131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2570</TotalTime>
  <Words>173</Words>
  <Application>Microsoft Office PowerPoint</Application>
  <PresentationFormat>A4 Paper (210x297 mm)</PresentationFormat>
  <Paragraphs>23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Company>essar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achristoson</dc:creator>
  <cp:lastModifiedBy>Kirti Shrivastava</cp:lastModifiedBy>
  <cp:revision>737</cp:revision>
  <cp:lastPrinted>2025-11-14T13:10:29Z</cp:lastPrinted>
  <dcterms:created xsi:type="dcterms:W3CDTF">2008-12-19T06:01:01Z</dcterms:created>
  <dcterms:modified xsi:type="dcterms:W3CDTF">2025-11-14T13:10:35Z</dcterms:modified>
</cp:coreProperties>
</file>